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49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73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110C-4404-BA44-82FC-DBA465576B6F}" type="datetimeFigureOut">
              <a:rPr lang="en-US" smtClean="0"/>
              <a:t>4/1/14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110C-4404-BA44-82FC-DBA465576B6F}" type="datetimeFigureOut">
              <a:rPr lang="en-US" smtClean="0"/>
              <a:t>4/1/14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C5F-0DB1-2747-866B-BEFF71194F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110C-4404-BA44-82FC-DBA465576B6F}" type="datetimeFigureOut">
              <a:rPr lang="en-US" smtClean="0"/>
              <a:t>4/1/14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C5F-0DB1-2747-866B-BEFF71194F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110C-4404-BA44-82FC-DBA465576B6F}" type="datetimeFigureOut">
              <a:rPr lang="en-US" smtClean="0"/>
              <a:t>4/1/14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C5F-0DB1-2747-866B-BEFF71194F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110C-4404-BA44-82FC-DBA465576B6F}" type="datetimeFigureOut">
              <a:rPr lang="en-US" smtClean="0"/>
              <a:t>4/1/14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C5F-0DB1-2747-866B-BEFF71194F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110C-4404-BA44-82FC-DBA465576B6F}" type="datetimeFigureOut">
              <a:rPr lang="en-US" smtClean="0"/>
              <a:t>4/1/14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110C-4404-BA44-82FC-DBA465576B6F}" type="datetimeFigureOut">
              <a:rPr lang="en-US" smtClean="0"/>
              <a:t>4/1/14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C5F-0DB1-2747-866B-BEFF71194F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110C-4404-BA44-82FC-DBA465576B6F}" type="datetimeFigureOut">
              <a:rPr lang="en-US" smtClean="0"/>
              <a:t>4/1/14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C5F-0DB1-2747-866B-BEFF71194F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110C-4404-BA44-82FC-DBA465576B6F}" type="datetimeFigureOut">
              <a:rPr lang="en-US" smtClean="0"/>
              <a:t>4/1/14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C5F-0DB1-2747-866B-BEFF71194F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110C-4404-BA44-82FC-DBA465576B6F}" type="datetimeFigureOut">
              <a:rPr lang="en-US" smtClean="0"/>
              <a:t>4/1/14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C5F-0DB1-2747-866B-BEFF71194F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110C-4404-BA44-82FC-DBA465576B6F}" type="datetimeFigureOut">
              <a:rPr lang="en-US" smtClean="0"/>
              <a:t>4/1/14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C5F-0DB1-2747-866B-BEFF71194F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110C-4404-BA44-82FC-DBA465576B6F}" type="datetimeFigureOut">
              <a:rPr lang="en-US" smtClean="0"/>
              <a:t>4/1/14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F9110C-4404-BA44-82FC-DBA465576B6F}" type="datetimeFigureOut">
              <a:rPr lang="en-US" smtClean="0"/>
              <a:t>4/1/14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30AFC5F-0DB1-2747-866B-BEFF71194FF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dirty="0" smtClean="0"/>
              <a:t>Enriqué Speaks With His Hands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 Benjamin Fudge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ily_asl_1024h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6936">
            <a:off x="6472607" y="3396977"/>
            <a:ext cx="2573066" cy="340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Grade/Age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 think this book can be used for grades Kindergarten through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</a:t>
            </a:r>
          </a:p>
          <a:p>
            <a:r>
              <a:rPr lang="en-US" sz="3200" dirty="0" smtClean="0"/>
              <a:t>The wording is simple and the pictures help</a:t>
            </a:r>
          </a:p>
          <a:p>
            <a:r>
              <a:rPr lang="en-US" sz="3200" dirty="0" smtClean="0"/>
              <a:t>The book is short and easy to understand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 descr="ily_asl_1024h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616">
            <a:off x="7940694" y="166318"/>
            <a:ext cx="971063" cy="12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7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930"/>
            <a:ext cx="8042276" cy="1336956"/>
          </a:xfrm>
        </p:spPr>
        <p:txBody>
          <a:bodyPr/>
          <a:lstStyle/>
          <a:p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Enriqué and his family do not have a lot of money. They live in a one room house in a small village.</a:t>
            </a:r>
          </a:p>
          <a:p>
            <a:r>
              <a:rPr lang="en-US" sz="2800" dirty="0" smtClean="0"/>
              <a:t>Enriqué is the only person in his village who is deaf, because of this he is picked on by other children. </a:t>
            </a:r>
          </a:p>
        </p:txBody>
      </p:sp>
      <p:pic>
        <p:nvPicPr>
          <p:cNvPr id="4" name="Picture 3" descr="ily_asl_1024h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616">
            <a:off x="7940694" y="166318"/>
            <a:ext cx="971063" cy="12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8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24119"/>
            <a:ext cx="8042276" cy="1026179"/>
          </a:xfrm>
        </p:spPr>
        <p:txBody>
          <a:bodyPr/>
          <a:lstStyle/>
          <a:p>
            <a:r>
              <a:rPr lang="en-US" dirty="0" smtClean="0"/>
              <a:t>Lesson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40437"/>
            <a:ext cx="8042276" cy="4944034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404040"/>
                </a:solidFill>
              </a:rPr>
              <a:t>Enriqué Speaks With His Hands</a:t>
            </a:r>
          </a:p>
          <a:p>
            <a:r>
              <a:rPr lang="en-US" sz="2800" b="1" dirty="0" smtClean="0">
                <a:latin typeface="News Gothic MT"/>
                <a:cs typeface="News Gothic MT"/>
              </a:rPr>
              <a:t>Author: </a:t>
            </a:r>
            <a:r>
              <a:rPr lang="en-US" sz="2800" dirty="0" smtClean="0">
                <a:latin typeface="News Gothic MT"/>
                <a:cs typeface="News Gothic MT"/>
              </a:rPr>
              <a:t>Benjamin Fudge</a:t>
            </a:r>
          </a:p>
          <a:p>
            <a:r>
              <a:rPr lang="en-US" sz="2800" b="1" dirty="0" smtClean="0">
                <a:latin typeface="News Gothic MT"/>
                <a:cs typeface="News Gothic MT"/>
              </a:rPr>
              <a:t>Grade Level: </a:t>
            </a:r>
            <a:r>
              <a:rPr lang="en-US" sz="2800" dirty="0" smtClean="0">
                <a:latin typeface="News Gothic MT"/>
                <a:cs typeface="News Gothic MT"/>
              </a:rPr>
              <a:t>Kindergarten</a:t>
            </a:r>
          </a:p>
          <a:p>
            <a:r>
              <a:rPr lang="en-US" sz="2800" b="1" dirty="0" smtClean="0">
                <a:latin typeface="News Gothic MT"/>
                <a:cs typeface="News Gothic MT"/>
              </a:rPr>
              <a:t>Integrated disciplines:</a:t>
            </a:r>
            <a:r>
              <a:rPr lang="en-US" sz="2800" b="1" dirty="0">
                <a:latin typeface="News Gothic MT"/>
                <a:cs typeface="News Gothic MT"/>
              </a:rPr>
              <a:t> </a:t>
            </a:r>
            <a:r>
              <a:rPr lang="en-US" sz="2800" dirty="0" smtClean="0">
                <a:latin typeface="News Gothic MT"/>
                <a:cs typeface="News Gothic MT"/>
              </a:rPr>
              <a:t>Language Arts</a:t>
            </a:r>
          </a:p>
          <a:p>
            <a:r>
              <a:rPr lang="en-US" sz="2800" b="1" dirty="0" smtClean="0">
                <a:latin typeface="News Gothic MT"/>
                <a:cs typeface="News Gothic MT"/>
              </a:rPr>
              <a:t>NE Standards: </a:t>
            </a:r>
            <a:r>
              <a:rPr lang="en-US" sz="2800" dirty="0"/>
              <a:t>LA 0.1.6.b Identify elements of the story including setting, character, and events </a:t>
            </a:r>
            <a:endParaRPr lang="en-US" sz="2800" dirty="0" smtClean="0"/>
          </a:p>
          <a:p>
            <a:pPr marL="0" indent="0">
              <a:buNone/>
            </a:pPr>
            <a:endParaRPr lang="en-US" sz="2800" b="1" dirty="0"/>
          </a:p>
          <a:p>
            <a:endParaRPr lang="en-US" sz="2800" b="1" dirty="0" smtClean="0">
              <a:solidFill>
                <a:srgbClr val="404040"/>
              </a:solidFill>
              <a:latin typeface="News Gothic MT"/>
              <a:cs typeface="News Gothic MT"/>
            </a:endParaRPr>
          </a:p>
          <a:p>
            <a:endParaRPr lang="en-US" sz="2800" b="1" dirty="0">
              <a:latin typeface="News Gothic MT"/>
              <a:cs typeface="News Gothic MT"/>
            </a:endParaRPr>
          </a:p>
        </p:txBody>
      </p:sp>
      <p:pic>
        <p:nvPicPr>
          <p:cNvPr id="4" name="Picture 3" descr="ily_asl_1024h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616">
            <a:off x="7940694" y="166318"/>
            <a:ext cx="971063" cy="12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0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43976"/>
            <a:ext cx="8042276" cy="498884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News Gothic MT"/>
                <a:cs typeface="News Gothic MT"/>
              </a:rPr>
              <a:t>Objective: </a:t>
            </a:r>
            <a:r>
              <a:rPr lang="en-US" sz="2800" dirty="0" smtClean="0">
                <a:latin typeface="News Gothic MT"/>
                <a:cs typeface="News Gothic MT"/>
              </a:rPr>
              <a:t>Students will accurately identify the main character and events that took place in the story.</a:t>
            </a:r>
          </a:p>
          <a:p>
            <a:r>
              <a:rPr lang="en-US" sz="2800" b="1" dirty="0" smtClean="0">
                <a:latin typeface="News Gothic MT"/>
                <a:cs typeface="News Gothic MT"/>
              </a:rPr>
              <a:t>Assessment: </a:t>
            </a:r>
            <a:r>
              <a:rPr lang="en-US" sz="2800" dirty="0" smtClean="0">
                <a:latin typeface="News Gothic MT"/>
                <a:cs typeface="News Gothic MT"/>
              </a:rPr>
              <a:t>The students will be asked to draw a picture of the main character and one thing that happened in the book.</a:t>
            </a:r>
          </a:p>
          <a:p>
            <a:r>
              <a:rPr lang="en-US" sz="2800" b="1" dirty="0" smtClean="0">
                <a:latin typeface="News Gothic MT"/>
                <a:cs typeface="News Gothic MT"/>
              </a:rPr>
              <a:t>Materials: </a:t>
            </a:r>
            <a:r>
              <a:rPr lang="en-US" sz="2800" dirty="0" smtClean="0">
                <a:latin typeface="News Gothic MT"/>
                <a:cs typeface="News Gothic MT"/>
              </a:rPr>
              <a:t>the book, paper, pencils, and crayons or markers</a:t>
            </a:r>
          </a:p>
          <a:p>
            <a:endParaRPr lang="en-US" sz="2800" dirty="0" smtClean="0">
              <a:latin typeface="News Gothic MT"/>
              <a:cs typeface="News Gothic MT"/>
            </a:endParaRPr>
          </a:p>
          <a:p>
            <a:endParaRPr lang="en-US" sz="2800" b="1" dirty="0"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74943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73529"/>
            <a:ext cx="8042276" cy="5961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latin typeface="News Gothic MT"/>
                <a:cs typeface="News Gothic MT"/>
              </a:rPr>
              <a:t>Procedures</a:t>
            </a:r>
          </a:p>
          <a:p>
            <a:r>
              <a:rPr lang="en-US" sz="2600" b="1" dirty="0">
                <a:latin typeface="News Gothic MT"/>
                <a:cs typeface="News Gothic MT"/>
              </a:rPr>
              <a:t>Anticipatory </a:t>
            </a:r>
            <a:r>
              <a:rPr lang="en-US" sz="2600" b="1" dirty="0" smtClean="0">
                <a:latin typeface="News Gothic MT"/>
                <a:cs typeface="News Gothic MT"/>
              </a:rPr>
              <a:t>Set</a:t>
            </a:r>
            <a:r>
              <a:rPr lang="en-US" sz="2600" dirty="0" smtClean="0">
                <a:latin typeface="News Gothic MT"/>
                <a:cs typeface="News Gothic MT"/>
              </a:rPr>
              <a:t>: To get the class’ attention 	the teacher will start signing. This will hopefully get the students’ interest.</a:t>
            </a:r>
          </a:p>
          <a:p>
            <a:r>
              <a:rPr lang="en-US" sz="2600" b="1" dirty="0" smtClean="0">
                <a:latin typeface="News Gothic MT"/>
                <a:cs typeface="News Gothic MT"/>
              </a:rPr>
              <a:t>Teacher will do: </a:t>
            </a:r>
            <a:r>
              <a:rPr lang="en-US" sz="2600" dirty="0" smtClean="0">
                <a:latin typeface="News Gothic MT"/>
                <a:cs typeface="News Gothic MT"/>
              </a:rPr>
              <a:t> The teacher will sign something simple to hook the students attention. The teacher will then read </a:t>
            </a:r>
            <a:r>
              <a:rPr lang="en-US" sz="2600" i="1" dirty="0" smtClean="0"/>
              <a:t>Enriqué Speaks With His Hands.</a:t>
            </a:r>
            <a:r>
              <a:rPr lang="en-US" sz="2600" dirty="0" smtClean="0"/>
              <a:t> The teacher will lead a discussion about what the book was about, including who the main character was. Then the teacher will teach the class a few simple signs. The teacher will then pass out paper and instruct the class on what they need to draw. </a:t>
            </a:r>
            <a:endParaRPr lang="en-US" sz="2600" b="1" i="1" dirty="0"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98024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30200"/>
            <a:ext cx="8042276" cy="573591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News Gothic MT"/>
                <a:cs typeface="News Gothic MT"/>
              </a:rPr>
              <a:t>Students: </a:t>
            </a:r>
            <a:r>
              <a:rPr lang="en-US" sz="2800" dirty="0" smtClean="0">
                <a:latin typeface="News Gothic MT"/>
                <a:cs typeface="News Gothic MT"/>
              </a:rPr>
              <a:t>The students will watch the teacher as she signs. They will then listen to her as she reads </a:t>
            </a:r>
            <a:r>
              <a:rPr lang="en-US" sz="2800" i="1" dirty="0"/>
              <a:t>Enriqué Speaks With His </a:t>
            </a:r>
            <a:r>
              <a:rPr lang="en-US" sz="2800" i="1" dirty="0" smtClean="0"/>
              <a:t>Hands. </a:t>
            </a:r>
            <a:r>
              <a:rPr lang="en-US" sz="2800" dirty="0" smtClean="0"/>
              <a:t>They will then participate in a teacher led discussion about the book. The class will then learn and practice a few simple signs in ASL. After that the students will draw the main character and one thing that happened in the story.</a:t>
            </a:r>
          </a:p>
          <a:p>
            <a:r>
              <a:rPr lang="en-US" sz="2800" b="1" dirty="0" smtClean="0">
                <a:latin typeface="News Gothic MT"/>
                <a:cs typeface="News Gothic MT"/>
              </a:rPr>
              <a:t>Closure:</a:t>
            </a:r>
            <a:r>
              <a:rPr lang="en-US" sz="2800" dirty="0" smtClean="0">
                <a:latin typeface="News Gothic MT"/>
                <a:cs typeface="News Gothic MT"/>
              </a:rPr>
              <a:t> The class will then regroup. The teacher will ask questions and the class will talk more about the book.  </a:t>
            </a:r>
            <a:endParaRPr lang="en-US" sz="2800" b="1" dirty="0"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61618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84201"/>
            <a:ext cx="8042276" cy="434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News Gothic MT"/>
                <a:cs typeface="News Gothic MT"/>
              </a:rPr>
              <a:t>References: </a:t>
            </a:r>
            <a:r>
              <a:rPr lang="en-US" sz="2800" i="1" dirty="0"/>
              <a:t>Enriqué Speaks With His </a:t>
            </a:r>
            <a:r>
              <a:rPr lang="en-US" sz="2800" i="1" dirty="0" smtClean="0"/>
              <a:t>Hands </a:t>
            </a:r>
            <a:r>
              <a:rPr lang="en-US" sz="2800" dirty="0" smtClean="0"/>
              <a:t>by Benjamin Fudge</a:t>
            </a:r>
            <a:endParaRPr lang="en-US" sz="2800" b="1" dirty="0"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92905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56344"/>
            <a:ext cx="8042276" cy="1336956"/>
          </a:xfrm>
        </p:spPr>
        <p:txBody>
          <a:bodyPr/>
          <a:lstStyle/>
          <a:p>
            <a:r>
              <a:rPr lang="en-US" dirty="0" smtClean="0"/>
              <a:t>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255"/>
            <a:ext cx="8229600" cy="5228927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Mama and her two daughters are eating breakfast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discussing how today is going to be special because they will have a new baby.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Later that day the baby is born. Mama tells her daughters that they now have a brother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named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Enriqué.</a:t>
            </a:r>
          </a:p>
          <a:p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Enriqué was a beautiful baby but deep inside, Mama knew that something wasn’t right. 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day, when little Enriqué was sleeping, the rain came and there was a crash of thunder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ily_asl_1024h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616">
            <a:off x="7940694" y="166318"/>
            <a:ext cx="971063" cy="12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7889"/>
            <a:ext cx="8042276" cy="1336956"/>
          </a:xfrm>
        </p:spPr>
        <p:txBody>
          <a:bodyPr/>
          <a:lstStyle/>
          <a:p>
            <a:r>
              <a:rPr lang="en-US" dirty="0" smtClean="0"/>
              <a:t>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9270"/>
            <a:ext cx="8229600" cy="5179441"/>
          </a:xfrm>
        </p:spPr>
        <p:txBody>
          <a:bodyPr>
            <a:normAutofit fontScale="92500"/>
          </a:bodyPr>
          <a:lstStyle/>
          <a:p>
            <a:r>
              <a:rPr lang="en-US" sz="3000" dirty="0" smtClean="0">
                <a:solidFill>
                  <a:srgbClr val="404040"/>
                </a:solidFill>
              </a:rPr>
              <a:t>Mama jumped, the girls screamed, </a:t>
            </a:r>
            <a:r>
              <a:rPr lang="en-US" sz="3000" dirty="0">
                <a:solidFill>
                  <a:srgbClr val="404040"/>
                </a:solidFill>
              </a:rPr>
              <a:t>but baby </a:t>
            </a:r>
            <a:r>
              <a:rPr lang="en-US" sz="3000" dirty="0" smtClean="0">
                <a:solidFill>
                  <a:srgbClr val="404040"/>
                </a:solidFill>
              </a:rPr>
              <a:t>Enriqué did not cry. Mama knew then that Enriqué could not hear.</a:t>
            </a:r>
          </a:p>
          <a:p>
            <a:r>
              <a:rPr lang="en-US" sz="3000" dirty="0">
                <a:solidFill>
                  <a:srgbClr val="404040"/>
                </a:solidFill>
              </a:rPr>
              <a:t>As </a:t>
            </a:r>
            <a:r>
              <a:rPr lang="en-US" sz="3000" dirty="0" smtClean="0">
                <a:solidFill>
                  <a:srgbClr val="404040"/>
                </a:solidFill>
              </a:rPr>
              <a:t>Enriqué grew, his world was dark with no sound. </a:t>
            </a:r>
          </a:p>
          <a:p>
            <a:r>
              <a:rPr lang="en-US" sz="3000" dirty="0">
                <a:solidFill>
                  <a:srgbClr val="404040"/>
                </a:solidFill>
              </a:rPr>
              <a:t>Mama loved him, but did not know how to help. His sisters loved him, but they did not understand what was wrong with Enriqué</a:t>
            </a:r>
            <a:r>
              <a:rPr lang="en-US" sz="3000" dirty="0" smtClean="0">
                <a:solidFill>
                  <a:srgbClr val="404040"/>
                </a:solidFill>
              </a:rPr>
              <a:t>.</a:t>
            </a:r>
          </a:p>
          <a:p>
            <a:r>
              <a:rPr lang="en-US" sz="3000" dirty="0">
                <a:solidFill>
                  <a:srgbClr val="404040"/>
                </a:solidFill>
              </a:rPr>
              <a:t>Other children in the village would look at him and laugh. </a:t>
            </a:r>
          </a:p>
          <a:p>
            <a:endParaRPr lang="en-US" sz="3000" dirty="0"/>
          </a:p>
        </p:txBody>
      </p:sp>
      <p:pic>
        <p:nvPicPr>
          <p:cNvPr id="4" name="Picture 3" descr="ily_asl_1024h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616">
            <a:off x="7940694" y="166318"/>
            <a:ext cx="971063" cy="12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6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242"/>
            <a:ext cx="8229600" cy="1143000"/>
          </a:xfrm>
        </p:spPr>
        <p:txBody>
          <a:bodyPr/>
          <a:lstStyle/>
          <a:p>
            <a:r>
              <a:rPr lang="en-US" dirty="0" smtClean="0"/>
              <a:t>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1845"/>
            <a:ext cx="8229600" cy="539387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404040"/>
                </a:solidFill>
              </a:rPr>
              <a:t>One day a stranger came to the village. She was tall, her skin was white, and she had red hair. </a:t>
            </a:r>
          </a:p>
          <a:p>
            <a:r>
              <a:rPr lang="en-US" sz="2800" dirty="0" smtClean="0">
                <a:solidFill>
                  <a:srgbClr val="404040"/>
                </a:solidFill>
              </a:rPr>
              <a:t>Enriqué hid behind Mama as she and the stranger looked at him and smiled. </a:t>
            </a:r>
          </a:p>
          <a:p>
            <a:r>
              <a:rPr lang="en-US" sz="2800" dirty="0" smtClean="0">
                <a:solidFill>
                  <a:srgbClr val="404040"/>
                </a:solidFill>
              </a:rPr>
              <a:t>Many days went by until one morning Mama and Enriqué were picked up in a van by the lady with red hair.</a:t>
            </a:r>
          </a:p>
          <a:p>
            <a:r>
              <a:rPr lang="en-US" sz="2800" dirty="0">
                <a:solidFill>
                  <a:srgbClr val="404040"/>
                </a:solidFill>
              </a:rPr>
              <a:t>They stopped at the church hall. Enriqué saw there were other boys &amp; girls but he was afraid they’d be mean to him like the others</a:t>
            </a:r>
            <a:r>
              <a:rPr lang="en-US" sz="2800" dirty="0" smtClean="0">
                <a:solidFill>
                  <a:srgbClr val="404040"/>
                </a:solidFill>
              </a:rPr>
              <a:t>.</a:t>
            </a:r>
            <a:endParaRPr lang="en-US" sz="2800" dirty="0">
              <a:solidFill>
                <a:srgbClr val="404040"/>
              </a:solidFill>
            </a:endParaRPr>
          </a:p>
        </p:txBody>
      </p:sp>
      <p:pic>
        <p:nvPicPr>
          <p:cNvPr id="4" name="Picture 3" descr="ily_asl_1024h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616">
            <a:off x="7940694" y="166318"/>
            <a:ext cx="971063" cy="12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38819"/>
            <a:ext cx="8042276" cy="1336956"/>
          </a:xfrm>
        </p:spPr>
        <p:txBody>
          <a:bodyPr/>
          <a:lstStyle/>
          <a:p>
            <a:r>
              <a:rPr lang="en-US" dirty="0" smtClean="0"/>
              <a:t>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718"/>
            <a:ext cx="8229600" cy="5246535"/>
          </a:xfrm>
        </p:spPr>
        <p:txBody>
          <a:bodyPr>
            <a:normAutofit fontScale="25000" lnSpcReduction="20000"/>
          </a:bodyPr>
          <a:lstStyle/>
          <a:p>
            <a:r>
              <a:rPr lang="en-US" sz="11000" dirty="0" smtClean="0">
                <a:solidFill>
                  <a:srgbClr val="404040"/>
                </a:solidFill>
              </a:rPr>
              <a:t>Until he saw something else—all of these kids were moving their hands in some kind of special way.</a:t>
            </a:r>
          </a:p>
          <a:p>
            <a:r>
              <a:rPr lang="en-US" sz="11000" dirty="0" smtClean="0">
                <a:solidFill>
                  <a:srgbClr val="404040"/>
                </a:solidFill>
              </a:rPr>
              <a:t>That day Enriqué learned to sign many things. Mama learned signs too &amp; when Enriqué signed, “I love you” to Mama, she was so happy she cried</a:t>
            </a:r>
          </a:p>
          <a:p>
            <a:r>
              <a:rPr lang="en-US" sz="11000" dirty="0" smtClean="0">
                <a:solidFill>
                  <a:srgbClr val="404040"/>
                </a:solidFill>
              </a:rPr>
              <a:t>Every week the lady with the red </a:t>
            </a:r>
            <a:r>
              <a:rPr lang="en-US" sz="11000" dirty="0">
                <a:solidFill>
                  <a:srgbClr val="404040"/>
                </a:solidFill>
              </a:rPr>
              <a:t>hair </a:t>
            </a:r>
            <a:r>
              <a:rPr lang="en-US" sz="11000" dirty="0" smtClean="0">
                <a:solidFill>
                  <a:srgbClr val="404040"/>
                </a:solidFill>
              </a:rPr>
              <a:t>took Mama &amp; Enriqué to the village so he could learn more.</a:t>
            </a:r>
          </a:p>
          <a:p>
            <a:r>
              <a:rPr lang="en-US" sz="11000" dirty="0" smtClean="0">
                <a:solidFill>
                  <a:srgbClr val="404040"/>
                </a:solidFill>
              </a:rPr>
              <a:t>The children in the village now point &amp; say “That’s Enriqué—the special one!” Enriqué smiled back. He felt good inside. </a:t>
            </a:r>
          </a:p>
          <a:p>
            <a:endParaRPr lang="en-US" sz="3000" dirty="0" smtClean="0"/>
          </a:p>
          <a:p>
            <a:endParaRPr lang="en-US" sz="3000" dirty="0"/>
          </a:p>
        </p:txBody>
      </p:sp>
      <p:pic>
        <p:nvPicPr>
          <p:cNvPr id="4" name="Picture 3" descr="ily_asl_1024h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616">
            <a:off x="7940694" y="116833"/>
            <a:ext cx="971063" cy="12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0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01380"/>
            <a:ext cx="8042276" cy="454061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News Gothic MT"/>
                <a:cs typeface="News Gothic MT"/>
              </a:rPr>
              <a:t>Heroes:</a:t>
            </a:r>
            <a:r>
              <a:rPr lang="en-US" sz="2800" dirty="0" smtClean="0">
                <a:latin typeface="News Gothic MT"/>
                <a:cs typeface="News Gothic MT"/>
              </a:rPr>
              <a:t> I think the hero in this book is the stranger who comes to the village. She reached out to Mama and was able to help </a:t>
            </a:r>
            <a:r>
              <a:rPr lang="en-US" sz="2800" dirty="0" smtClean="0">
                <a:solidFill>
                  <a:srgbClr val="404040"/>
                </a:solidFill>
              </a:rPr>
              <a:t>Enriqué</a:t>
            </a:r>
          </a:p>
          <a:p>
            <a:r>
              <a:rPr lang="en-US" sz="2800" b="1" dirty="0" smtClean="0">
                <a:solidFill>
                  <a:srgbClr val="404040"/>
                </a:solidFill>
                <a:latin typeface="News Gothic MT"/>
                <a:cs typeface="News Gothic MT"/>
              </a:rPr>
              <a:t>Backgrounds &amp; Perspectives of Author: </a:t>
            </a:r>
            <a:r>
              <a:rPr lang="en-US" sz="2800" dirty="0" smtClean="0">
                <a:solidFill>
                  <a:srgbClr val="404040"/>
                </a:solidFill>
                <a:latin typeface="News Gothic MT"/>
                <a:cs typeface="News Gothic MT"/>
              </a:rPr>
              <a:t>this story is based on a real </a:t>
            </a:r>
            <a:r>
              <a:rPr lang="en-US" sz="2800" dirty="0" smtClean="0">
                <a:solidFill>
                  <a:srgbClr val="404040"/>
                </a:solidFill>
              </a:rPr>
              <a:t>Enriqué and a real group of people. The author, his wife, and his daughter met Enriqué on a visit to Honduras in March 2003. </a:t>
            </a:r>
            <a:endParaRPr lang="en-US" sz="2800" b="1" dirty="0">
              <a:latin typeface="News Gothic MT"/>
              <a:cs typeface="News Gothic MT"/>
            </a:endParaRPr>
          </a:p>
        </p:txBody>
      </p:sp>
      <p:pic>
        <p:nvPicPr>
          <p:cNvPr id="4" name="Picture 3" descr="ily_asl_1024h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616">
            <a:off x="8072646" y="166318"/>
            <a:ext cx="971063" cy="12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1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Description of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724"/>
            <a:ext cx="8229600" cy="5014490"/>
          </a:xfrm>
        </p:spPr>
        <p:txBody>
          <a:bodyPr>
            <a:normAutofit fontScale="92500" lnSpcReduction="10000"/>
          </a:bodyPr>
          <a:lstStyle/>
          <a:p>
            <a:r>
              <a:rPr lang="en-US" sz="3000" i="1" u="sng" dirty="0" smtClean="0">
                <a:solidFill>
                  <a:srgbClr val="404040"/>
                </a:solidFill>
              </a:rPr>
              <a:t>Enriqué</a:t>
            </a:r>
            <a:r>
              <a:rPr lang="en-US" sz="3000" dirty="0" smtClean="0">
                <a:solidFill>
                  <a:srgbClr val="404040"/>
                </a:solidFill>
              </a:rPr>
              <a:t> is the main character of the book. He has dark curly hair and skin the color of almonds. He lives in a small village with his family and was born deaf. </a:t>
            </a:r>
          </a:p>
          <a:p>
            <a:r>
              <a:rPr lang="en-US" sz="3000" i="1" u="sng" dirty="0" smtClean="0">
                <a:solidFill>
                  <a:srgbClr val="404040"/>
                </a:solidFill>
              </a:rPr>
              <a:t>Mama</a:t>
            </a:r>
            <a:r>
              <a:rPr lang="en-US" sz="3000" dirty="0" smtClean="0">
                <a:solidFill>
                  <a:srgbClr val="404040"/>
                </a:solidFill>
              </a:rPr>
              <a:t> is </a:t>
            </a:r>
            <a:r>
              <a:rPr lang="en-US" sz="3000" dirty="0" err="1" smtClean="0">
                <a:solidFill>
                  <a:srgbClr val="404040"/>
                </a:solidFill>
              </a:rPr>
              <a:t>Enriqué’s</a:t>
            </a:r>
            <a:r>
              <a:rPr lang="en-US" sz="3000" dirty="0" smtClean="0">
                <a:solidFill>
                  <a:srgbClr val="404040"/>
                </a:solidFill>
              </a:rPr>
              <a:t> mother and she has 3 children. In the beginning she struggles with getting her son some help.</a:t>
            </a:r>
          </a:p>
          <a:p>
            <a:r>
              <a:rPr lang="en-US" sz="3000" i="1" u="sng" dirty="0" smtClean="0">
                <a:solidFill>
                  <a:srgbClr val="404040"/>
                </a:solidFill>
              </a:rPr>
              <a:t>The stranger</a:t>
            </a:r>
            <a:r>
              <a:rPr lang="en-US" sz="3000" i="1" dirty="0" smtClean="0">
                <a:solidFill>
                  <a:srgbClr val="404040"/>
                </a:solidFill>
              </a:rPr>
              <a:t> </a:t>
            </a:r>
            <a:r>
              <a:rPr lang="en-US" sz="3000" dirty="0" smtClean="0">
                <a:solidFill>
                  <a:srgbClr val="404040"/>
                </a:solidFill>
              </a:rPr>
              <a:t>that came to the village is the woman who helps Mama &amp; Enriqué. She is tall, her skin is white, and she has red hair. She can also talk with her hands. </a:t>
            </a:r>
            <a:endParaRPr lang="en-US" sz="3000" dirty="0">
              <a:solidFill>
                <a:srgbClr val="404040"/>
              </a:solidFill>
            </a:endParaRPr>
          </a:p>
        </p:txBody>
      </p:sp>
      <p:pic>
        <p:nvPicPr>
          <p:cNvPr id="4" name="Picture 3" descr="ily_asl_1024h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616">
            <a:off x="8072646" y="166318"/>
            <a:ext cx="971063" cy="12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9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Disability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 disability in the book is deafness.</a:t>
            </a:r>
          </a:p>
          <a:p>
            <a:endParaRPr lang="en-US" sz="3000" dirty="0"/>
          </a:p>
          <a:p>
            <a:r>
              <a:rPr lang="en-US" sz="3000" i="1" dirty="0" smtClean="0"/>
              <a:t>Definition:</a:t>
            </a:r>
          </a:p>
          <a:p>
            <a:pPr lvl="2"/>
            <a:r>
              <a:rPr lang="en-US" sz="2400" dirty="0" smtClean="0"/>
              <a:t>The condition in which so little information is received through the sense of hearing that other senses must be used for learning. </a:t>
            </a:r>
          </a:p>
          <a:p>
            <a:pPr lvl="1"/>
            <a:endParaRPr lang="en-US" sz="2600" dirty="0">
              <a:solidFill>
                <a:srgbClr val="404040"/>
              </a:solidFill>
            </a:endParaRPr>
          </a:p>
        </p:txBody>
      </p:sp>
      <p:pic>
        <p:nvPicPr>
          <p:cNvPr id="4" name="Picture 3" descr="ily_asl_1024h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616">
            <a:off x="7940694" y="166318"/>
            <a:ext cx="971063" cy="12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3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Village</a:t>
            </a:r>
          </a:p>
          <a:p>
            <a:r>
              <a:rPr lang="en-US" sz="3600" dirty="0" smtClean="0"/>
              <a:t>Deaf</a:t>
            </a:r>
          </a:p>
          <a:p>
            <a:r>
              <a:rPr lang="en-US" sz="3600" dirty="0" smtClean="0"/>
              <a:t>Stranger</a:t>
            </a:r>
          </a:p>
          <a:p>
            <a:r>
              <a:rPr lang="en-US" sz="3600" dirty="0" smtClean="0"/>
              <a:t>Sign Language</a:t>
            </a:r>
          </a:p>
          <a:p>
            <a:endParaRPr lang="en-US" dirty="0"/>
          </a:p>
        </p:txBody>
      </p:sp>
      <p:pic>
        <p:nvPicPr>
          <p:cNvPr id="4" name="Picture 3" descr="ily_asl_1024h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616">
            <a:off x="7940694" y="166318"/>
            <a:ext cx="971063" cy="12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8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281</TotalTime>
  <Words>864</Words>
  <Application>Microsoft Macintosh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Breeze</vt:lpstr>
      <vt:lpstr>Enriqué Speaks With His Hands</vt:lpstr>
      <vt:lpstr>Summary:</vt:lpstr>
      <vt:lpstr>Summary:</vt:lpstr>
      <vt:lpstr>Summary:</vt:lpstr>
      <vt:lpstr>Summary:</vt:lpstr>
      <vt:lpstr>PowerPoint Presentation</vt:lpstr>
      <vt:lpstr>Description of Characters</vt:lpstr>
      <vt:lpstr>Identify the Disability</vt:lpstr>
      <vt:lpstr>Vocabulary</vt:lpstr>
      <vt:lpstr>Grade/Age Level</vt:lpstr>
      <vt:lpstr>Diversity</vt:lpstr>
      <vt:lpstr>Lesson Plan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Enriqué Speaks With His Hands</dc:title>
  <dc:creator>Nicole Moore</dc:creator>
  <cp:lastModifiedBy>Nicole Moore</cp:lastModifiedBy>
  <cp:revision>52</cp:revision>
  <dcterms:created xsi:type="dcterms:W3CDTF">2014-03-17T23:57:55Z</dcterms:created>
  <dcterms:modified xsi:type="dcterms:W3CDTF">2014-04-01T13:03:02Z</dcterms:modified>
</cp:coreProperties>
</file>